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_rels/presentation.xml.rels" ContentType="application/vnd.openxmlformats-package.relationships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_rels/slideLayout2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20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2.xml" ContentType="application/vnd.openxmlformats-officedocument.presentationml.slideLayout+xml"/>
  <Override PartName="/ppt/media/image29.png" ContentType="image/png"/>
  <Override PartName="/ppt/media/image25.png" ContentType="image/png"/>
  <Override PartName="/ppt/media/image22.png" ContentType="image/png"/>
  <Override PartName="/ppt/media/image21.png" ContentType="image/png"/>
  <Override PartName="/ppt/media/image23.png" ContentType="image/png"/>
  <Override PartName="/ppt/media/image20.gif" ContentType="image/gif"/>
  <Override PartName="/ppt/media/image13.png" ContentType="image/png"/>
  <Override PartName="/ppt/media/image18.gif" ContentType="image/gif"/>
  <Override PartName="/ppt/media/image28.png" ContentType="image/png"/>
  <Override PartName="/ppt/media/image6.jpeg" ContentType="image/jpeg"/>
  <Override PartName="/ppt/media/image37.png" ContentType="image/png"/>
  <Override PartName="/ppt/media/image7.png" ContentType="image/png"/>
  <Override PartName="/ppt/media/image32.png" ContentType="image/png"/>
  <Override PartName="/ppt/media/image12.png" ContentType="image/png"/>
  <Override PartName="/ppt/media/image8.png" ContentType="image/png"/>
  <Override PartName="/ppt/media/image38.png" ContentType="image/png"/>
  <Override PartName="/ppt/media/image9.png" ContentType="image/png"/>
  <Override PartName="/ppt/media/image10.gif" ContentType="image/gif"/>
  <Override PartName="/ppt/media/image5.png" ContentType="image/png"/>
  <Override PartName="/ppt/media/image35.png" ContentType="image/png"/>
  <Override PartName="/ppt/media/image11.png" ContentType="image/png"/>
  <Override PartName="/ppt/media/image30.jpeg" ContentType="image/jpeg"/>
  <Override PartName="/ppt/media/image15.png" ContentType="image/png"/>
  <Override PartName="/ppt/media/image34.png" ContentType="image/png"/>
  <Override PartName="/ppt/media/image4.png" ContentType="image/png"/>
  <Override PartName="/ppt/media/image27.png" ContentType="image/png"/>
  <Override PartName="/ppt/media/image17.png" ContentType="image/png"/>
  <Override PartName="/ppt/media/image24.gif" ContentType="image/gif"/>
  <Override PartName="/ppt/media/image33.png" ContentType="image/png"/>
  <Override PartName="/ppt/media/image3.png" ContentType="image/png"/>
  <Override PartName="/ppt/media/image26.png" ContentType="image/png"/>
  <Override PartName="/ppt/media/image36.jpeg" ContentType="image/jpeg"/>
  <Override PartName="/ppt/media/image2.jpeg" ContentType="image/jpeg"/>
  <Override PartName="/ppt/media/image31.png" ContentType="image/png"/>
  <Override PartName="/ppt/media/image1.png" ContentType="image/png"/>
  <Override PartName="/ppt/media/image19.gif" ContentType="image/gif"/>
  <Override PartName="/ppt/media/image14.png" ContentType="image/png"/>
  <Override PartName="/ppt/media/image16.png" ContentType="image/png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11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</p:sldIdLst>
  <p:sldSz cx="12192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 type="body"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 type="body"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 type="body"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anchor="b">
            <a:noAutofit/>
          </a:bodyPr>
          <a:p>
            <a:pPr algn="ctr">
              <a:lnSpc>
                <a:spcPct val="90000"/>
              </a:lnSpc>
            </a:pPr>
            <a:r>
              <a:rPr b="0" lang="es-ES" sz="6000" spc="-1" strike="noStrike">
                <a:solidFill>
                  <a:srgbClr val="ffffff"/>
                </a:solidFill>
                <a:latin typeface="Calibri Light"/>
              </a:rPr>
              <a:t>Haga clic para modificar el estilo de título del patrón</a:t>
            </a:r>
            <a:endParaRPr b="0" lang="en-US" sz="60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fld id="{A7F296D2-2E34-4374-A3A2-D7F5787D88FD}" type="datetime">
              <a:rPr b="0" lang="es-ES" sz="1200" spc="-1" strike="noStrike">
                <a:solidFill>
                  <a:srgbClr val="ffffff"/>
                </a:solidFill>
                <a:latin typeface="Calibri"/>
              </a:rPr>
              <a:t>16/05/22</a:t>
            </a:fld>
            <a:endParaRPr b="0" lang="en-GB" sz="12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>
            <a:noAutofit/>
          </a:bodyPr>
          <a:p>
            <a:endParaRPr b="0" lang="en-GB" sz="2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B868D4C4-5F5F-4017-A9B3-350BA3F8B720}" type="slidenum">
              <a:rPr b="0" lang="es-ES" sz="120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GB" sz="1200" spc="-1" strike="noStrike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Click to edit the outline text format</a:t>
            </a:r>
            <a:endParaRPr b="0" lang="en-US" sz="2800" spc="-1" strike="noStrike">
              <a:solidFill>
                <a:srgbClr val="ffffff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ffffff"/>
                </a:solidFill>
                <a:latin typeface="Calibri"/>
              </a:rPr>
              <a:t>Second Outline Level</a:t>
            </a:r>
            <a:endParaRPr b="0" lang="en-US" sz="2000" spc="-1" strike="noStrike">
              <a:solidFill>
                <a:srgbClr val="ffffff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Calibri"/>
              </a:rPr>
              <a:t>Third Outline Level</a:t>
            </a:r>
            <a:endParaRPr b="0" lang="en-US" sz="1800" spc="-1" strike="noStrike">
              <a:solidFill>
                <a:srgbClr val="ffffff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ffffff"/>
                </a:solidFill>
                <a:latin typeface="Calibri"/>
              </a:rPr>
              <a:t>Fourth Outline Level</a:t>
            </a:r>
            <a:endParaRPr b="0" lang="en-US" sz="1800" spc="-1" strike="noStrike">
              <a:solidFill>
                <a:srgbClr val="ffffff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rgbClr val="ffffff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rgbClr val="ffffff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es-ES" sz="4400" spc="-1" strike="noStrike">
                <a:solidFill>
                  <a:srgbClr val="ffffff"/>
                </a:solidFill>
                <a:latin typeface="Calibri Light"/>
              </a:rPr>
              <a:t>Haga clic para modificar el estilo de título del patrón</a:t>
            </a:r>
            <a:endParaRPr b="0" lang="en-US" sz="4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>
            <a:noAutofit/>
          </a:bodyPr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s-ES" sz="2800" spc="-1" strike="noStrike">
                <a:solidFill>
                  <a:srgbClr val="ffffff"/>
                </a:solidFill>
                <a:latin typeface="Calibri"/>
              </a:rPr>
              <a:t>Haga clic para modificar los estilos de texto del patrón</a:t>
            </a:r>
            <a:endParaRPr b="0" lang="en-US" sz="2800" spc="-1" strike="noStrike">
              <a:solidFill>
                <a:srgbClr val="ffffff"/>
              </a:solidFill>
              <a:latin typeface="Calibri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s-ES" sz="2400" spc="-1" strike="noStrike">
                <a:solidFill>
                  <a:srgbClr val="ffffff"/>
                </a:solidFill>
                <a:latin typeface="Calibri"/>
              </a:rPr>
              <a:t>Segundo nivel</a:t>
            </a:r>
            <a:endParaRPr b="0" lang="en-US" sz="2400" spc="-1" strike="noStrike">
              <a:solidFill>
                <a:srgbClr val="ffffff"/>
              </a:solidFill>
              <a:latin typeface="Calibri"/>
            </a:endParaRPr>
          </a:p>
          <a:p>
            <a:pPr lvl="2" marL="1143000" indent="-22824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s-ES" sz="2000" spc="-1" strike="noStrike">
                <a:solidFill>
                  <a:srgbClr val="ffffff"/>
                </a:solidFill>
                <a:latin typeface="Calibri"/>
              </a:rPr>
              <a:t>Tercer nivel</a:t>
            </a:r>
            <a:endParaRPr b="0" lang="en-US" sz="2000" spc="-1" strike="noStrike">
              <a:solidFill>
                <a:srgbClr val="ffffff"/>
              </a:solidFill>
              <a:latin typeface="Calibri"/>
            </a:endParaRPr>
          </a:p>
          <a:p>
            <a:pPr lvl="3" marL="1600200" indent="-22824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s-ES" sz="1800" spc="-1" strike="noStrike">
                <a:solidFill>
                  <a:srgbClr val="ffffff"/>
                </a:solidFill>
                <a:latin typeface="Calibri"/>
              </a:rPr>
              <a:t>Cuarto nivel</a:t>
            </a:r>
            <a:endParaRPr b="0" lang="en-US" sz="1800" spc="-1" strike="noStrike">
              <a:solidFill>
                <a:srgbClr val="ffffff"/>
              </a:solidFill>
              <a:latin typeface="Calibri"/>
            </a:endParaRPr>
          </a:p>
          <a:p>
            <a:pPr lvl="4" marL="2057400" indent="-22824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s-ES" sz="1800" spc="-1" strike="noStrike">
                <a:solidFill>
                  <a:srgbClr val="ffffff"/>
                </a:solidFill>
                <a:latin typeface="Calibri"/>
              </a:rPr>
              <a:t>Quinto nivel</a:t>
            </a:r>
            <a:endParaRPr b="0" lang="en-US" sz="18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fld id="{67F88A2F-2F84-427B-BE53-D9F5BDED2783}" type="datetime">
              <a:rPr b="0" lang="es-ES" sz="1200" spc="-1" strike="noStrike">
                <a:solidFill>
                  <a:srgbClr val="ffffff"/>
                </a:solidFill>
                <a:latin typeface="Calibri"/>
              </a:rPr>
              <a:t>16/05/22</a:t>
            </a:fld>
            <a:endParaRPr b="0" lang="en-GB" sz="1200" spc="-1" strike="noStrike"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>
            <a:noAutofit/>
          </a:bodyPr>
          <a:p>
            <a:endParaRPr b="0" lang="en-GB" sz="2400" spc="-1" strike="noStrike">
              <a:latin typeface="Times New Roman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DA0481BF-6F1A-429B-8DF9-34843D264B55}" type="slidenum">
              <a:rPr b="0" lang="es-ES" sz="120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GB" sz="12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hyperlink" Target="http://launchit.shanemielke.com/" TargetMode="External"/><Relationship Id="rId3" Type="http://schemas.openxmlformats.org/officeDocument/2006/relationships/image" Target="../media/image23.png"/><Relationship Id="rId4" Type="http://schemas.openxmlformats.org/officeDocument/2006/relationships/hyperlink" Target="https://graphics.straitstimes.com/STI/STIMEDIA/Interactives/2018/04/marvel-cinematic-universe-whos-who-interactive/index.html" TargetMode="External"/><Relationship Id="rId5" Type="http://schemas.openxmlformats.org/officeDocument/2006/relationships/hyperlink" Target="https://threatmap.checkpoint.com/" TargetMode="External"/><Relationship Id="rId6" Type="http://schemas.openxmlformats.org/officeDocument/2006/relationships/hyperlink" Target="https://threatmap.checkpoint.com/" TargetMode="External"/><Relationship Id="rId7" Type="http://schemas.openxmlformats.org/officeDocument/2006/relationships/hyperlink" Target="https://threatmap.checkpoint.com/" TargetMode="External"/><Relationship Id="rId8" Type="http://schemas.openxmlformats.org/officeDocument/2006/relationships/hyperlink" Target="https://threatmap.checkpoint.com/" TargetMode="External"/><Relationship Id="rId9" Type="http://schemas.openxmlformats.org/officeDocument/2006/relationships/hyperlink" Target="https://threatmap.checkpoint.com/" TargetMode="External"/><Relationship Id="rId10" Type="http://schemas.openxmlformats.org/officeDocument/2006/relationships/hyperlink" Target="https://threatmap.checkpoint.com/" TargetMode="External"/><Relationship Id="rId11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4.gif"/><Relationship Id="rId2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image" Target="../media/image26.png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30.jpeg"/><Relationship Id="rId7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image" Target="../media/image32.png"/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6" Type="http://schemas.openxmlformats.org/officeDocument/2006/relationships/image" Target="../media/image36.jpeg"/><Relationship Id="rId7" Type="http://schemas.openxmlformats.org/officeDocument/2006/relationships/image" Target="../media/image37.png"/><Relationship Id="rId8" Type="http://schemas.openxmlformats.org/officeDocument/2006/relationships/image" Target="../media/image38.png"/><Relationship Id="rId9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jpe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0.gif"/><Relationship Id="rId2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image" Target="../media/image18.gif"/><Relationship Id="rId3" Type="http://schemas.openxmlformats.org/officeDocument/2006/relationships/image" Target="../media/image19.gif"/><Relationship Id="rId4" Type="http://schemas.openxmlformats.org/officeDocument/2006/relationships/image" Target="../media/image20.gif"/><Relationship Id="rId5" Type="http://schemas.openxmlformats.org/officeDocument/2006/relationships/hyperlink" Target="https://dash-gallery.plotly.host/Portal/" TargetMode="External"/><Relationship Id="rId6" Type="http://schemas.openxmlformats.org/officeDocument/2006/relationships/hyperlink" Target="https://dash-gallery.plotly.host/Portal/" TargetMode="External"/><Relationship Id="rId7" Type="http://schemas.openxmlformats.org/officeDocument/2006/relationships/hyperlink" Target="https://dash-gallery.plotly.host/Portal/" TargetMode="External"/><Relationship Id="rId8" Type="http://schemas.openxmlformats.org/officeDocument/2006/relationships/image" Target="../media/image21.png"/><Relationship Id="rId9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extShape 1"/>
          <p:cNvSpPr txBox="1"/>
          <p:nvPr/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ctr">
              <a:lnSpc>
                <a:spcPct val="90000"/>
              </a:lnSpc>
            </a:pPr>
            <a:r>
              <a:rPr b="0" lang="es-ES" sz="6000" spc="-1" strike="noStrike">
                <a:solidFill>
                  <a:srgbClr val="ffffff"/>
                </a:solidFill>
                <a:latin typeface="Calibri Light"/>
              </a:rPr>
              <a:t>Data Analysis</a:t>
            </a:r>
            <a:endParaRPr b="0" lang="en-US" sz="60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83" name="TextShape 2"/>
          <p:cNvSpPr txBox="1"/>
          <p:nvPr/>
        </p:nvSpPr>
        <p:spPr>
          <a:xfrm>
            <a:off x="1523880" y="3602160"/>
            <a:ext cx="9143640" cy="165528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algn="ctr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s-ES" sz="2400" spc="-1" strike="noStrike">
                <a:solidFill>
                  <a:srgbClr val="ffffff"/>
                </a:solidFill>
                <a:latin typeface="Calibri"/>
              </a:rPr>
              <a:t>Data Science Bootcamp</a:t>
            </a:r>
            <a:endParaRPr b="0" lang="en-GB" sz="24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s-ES" sz="2000" spc="-1" strike="noStrike">
                <a:solidFill>
                  <a:srgbClr val="ffffff"/>
                </a:solidFill>
                <a:latin typeface="Calibri"/>
              </a:rPr>
              <a:t>The Bridge</a:t>
            </a:r>
            <a:endParaRPr b="0" lang="en-GB" sz="2000" spc="-1" strike="noStrike">
              <a:latin typeface="Arial"/>
            </a:endParaRPr>
          </a:p>
        </p:txBody>
      </p:sp>
      <p:pic>
        <p:nvPicPr>
          <p:cNvPr id="84" name="Picture 2" descr="Events organizados por The Bridge | Digital Talent Accelerator | Eventbrite"/>
          <p:cNvPicPr/>
          <p:nvPr/>
        </p:nvPicPr>
        <p:blipFill>
          <a:blip r:embed="rId1"/>
          <a:stretch/>
        </p:blipFill>
        <p:spPr>
          <a:xfrm>
            <a:off x="10630080" y="5505480"/>
            <a:ext cx="823680" cy="8236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Imagen 4" descr=""/>
          <p:cNvPicPr/>
          <p:nvPr/>
        </p:nvPicPr>
        <p:blipFill>
          <a:blip r:embed="rId1"/>
          <a:stretch/>
        </p:blipFill>
        <p:spPr>
          <a:xfrm>
            <a:off x="716760" y="1504800"/>
            <a:ext cx="5139000" cy="3352320"/>
          </a:xfrm>
          <a:prstGeom prst="rect">
            <a:avLst/>
          </a:prstGeom>
          <a:ln>
            <a:noFill/>
          </a:ln>
        </p:spPr>
      </p:pic>
      <p:sp>
        <p:nvSpPr>
          <p:cNvPr id="139" name="CustomShape 1"/>
          <p:cNvSpPr/>
          <p:nvPr/>
        </p:nvSpPr>
        <p:spPr>
          <a:xfrm>
            <a:off x="1262520" y="5200560"/>
            <a:ext cx="40478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s-ES" sz="1800" spc="-1" strike="noStrike" u="sng">
                <a:solidFill>
                  <a:srgbClr val="0563c1"/>
                </a:solidFill>
                <a:uFillTx/>
                <a:latin typeface="Calibri"/>
                <a:hlinkClick r:id="rId2"/>
              </a:rPr>
              <a:t>Enlace</a:t>
            </a:r>
            <a:endParaRPr b="0" lang="en-GB" sz="1800" spc="-1" strike="noStrike">
              <a:latin typeface="Arial"/>
            </a:endParaRPr>
          </a:p>
        </p:txBody>
      </p:sp>
      <p:pic>
        <p:nvPicPr>
          <p:cNvPr id="140" name="Imagen 9" descr=""/>
          <p:cNvPicPr/>
          <p:nvPr/>
        </p:nvPicPr>
        <p:blipFill>
          <a:blip r:embed="rId3"/>
          <a:stretch/>
        </p:blipFill>
        <p:spPr>
          <a:xfrm>
            <a:off x="7029360" y="1824840"/>
            <a:ext cx="4514400" cy="2708640"/>
          </a:xfrm>
          <a:prstGeom prst="rect">
            <a:avLst/>
          </a:prstGeom>
          <a:ln>
            <a:noFill/>
          </a:ln>
        </p:spPr>
      </p:pic>
      <p:sp>
        <p:nvSpPr>
          <p:cNvPr id="141" name="CustomShape 2"/>
          <p:cNvSpPr/>
          <p:nvPr/>
        </p:nvSpPr>
        <p:spPr>
          <a:xfrm>
            <a:off x="7425000" y="5200560"/>
            <a:ext cx="404784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s-ES" sz="1800" spc="-1" strike="noStrike" u="sng">
                <a:solidFill>
                  <a:srgbClr val="0563c1"/>
                </a:solidFill>
                <a:uFillTx/>
                <a:latin typeface="Calibri"/>
                <a:hlinkClick r:id="rId4"/>
              </a:rPr>
              <a:t>Enlace</a:t>
            </a:r>
            <a:endParaRPr b="0" lang="en-GB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GB" sz="1800" spc="-1" strike="noStrike">
              <a:latin typeface="Arial"/>
            </a:endParaRPr>
          </a:p>
        </p:txBody>
      </p:sp>
      <p:sp>
        <p:nvSpPr>
          <p:cNvPr id="142" name="CustomShape 3"/>
          <p:cNvSpPr/>
          <p:nvPr/>
        </p:nvSpPr>
        <p:spPr>
          <a:xfrm>
            <a:off x="583920" y="6172200"/>
            <a:ext cx="270216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s-ES" sz="1800" spc="-1" strike="noStrike" u="sng">
                <a:solidFill>
                  <a:srgbClr val="0563c1"/>
                </a:solidFill>
                <a:uFillTx/>
                <a:latin typeface="Calibri"/>
                <a:hlinkClick r:id="rId5"/>
              </a:rPr>
              <a:t>Live </a:t>
            </a:r>
            <a:r>
              <a:rPr b="0" lang="es-ES" sz="1800" spc="-1" strike="noStrike" u="sng">
                <a:solidFill>
                  <a:srgbClr val="0563c1"/>
                </a:solidFill>
                <a:uFillTx/>
                <a:latin typeface="Calibri"/>
                <a:hlinkClick r:id="rId6"/>
              </a:rPr>
              <a:t>Cyber</a:t>
            </a:r>
            <a:r>
              <a:rPr b="0" lang="es-ES" sz="1800" spc="-1" strike="noStrike" u="sng">
                <a:solidFill>
                  <a:srgbClr val="0563c1"/>
                </a:solidFill>
                <a:uFillTx/>
                <a:latin typeface="Calibri"/>
                <a:hlinkClick r:id="rId7"/>
              </a:rPr>
              <a:t> </a:t>
            </a:r>
            <a:r>
              <a:rPr b="0" lang="es-ES" sz="1800" spc="-1" strike="noStrike" u="sng">
                <a:solidFill>
                  <a:srgbClr val="0563c1"/>
                </a:solidFill>
                <a:uFillTx/>
                <a:latin typeface="Calibri"/>
                <a:hlinkClick r:id="rId8"/>
              </a:rPr>
              <a:t>Threat</a:t>
            </a:r>
            <a:r>
              <a:rPr b="0" lang="es-ES" sz="1800" spc="-1" strike="noStrike" u="sng">
                <a:solidFill>
                  <a:srgbClr val="0563c1"/>
                </a:solidFill>
                <a:uFillTx/>
                <a:latin typeface="Calibri"/>
                <a:hlinkClick r:id="rId9"/>
              </a:rPr>
              <a:t> </a:t>
            </a:r>
            <a:r>
              <a:rPr b="0" lang="es-ES" sz="1800" spc="-1" strike="noStrike" u="sng">
                <a:solidFill>
                  <a:srgbClr val="0563c1"/>
                </a:solidFill>
                <a:uFillTx/>
                <a:latin typeface="Calibri"/>
                <a:hlinkClick r:id="rId10"/>
              </a:rPr>
              <a:t>Map</a:t>
            </a:r>
            <a:endParaRPr b="0" lang="en-GB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TextShape 1"/>
          <p:cNvSpPr txBox="1"/>
          <p:nvPr/>
        </p:nvSpPr>
        <p:spPr>
          <a:xfrm>
            <a:off x="716760" y="3092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es-ES" sz="4400" spc="-1" strike="noStrike">
                <a:solidFill>
                  <a:srgbClr val="ffffff"/>
                </a:solidFill>
                <a:latin typeface="Calibri Light"/>
              </a:rPr>
              <a:t>Presentación de un EDA</a:t>
            </a:r>
            <a:endParaRPr b="0" lang="en-US" sz="4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44" name="TextShape 2"/>
          <p:cNvSpPr txBox="1"/>
          <p:nvPr/>
        </p:nvSpPr>
        <p:spPr>
          <a:xfrm>
            <a:off x="716760" y="1283040"/>
            <a:ext cx="5487480" cy="47880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i="1" lang="es-ES" sz="1800" spc="-1" strike="noStrike">
                <a:solidFill>
                  <a:srgbClr val="d9d9d9"/>
                </a:solidFill>
                <a:latin typeface="Calibri"/>
              </a:rPr>
              <a:t>Dependerá de tu audiencia</a:t>
            </a:r>
            <a:endParaRPr b="0" lang="en-US" sz="18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45" name="CustomShape 3"/>
          <p:cNvSpPr/>
          <p:nvPr/>
        </p:nvSpPr>
        <p:spPr>
          <a:xfrm>
            <a:off x="497520" y="763200"/>
            <a:ext cx="89640" cy="65412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46" name="Picture 16" descr="Activa Tu Presente Con Memoria GIFs - Get the best GIF on GIPHY"/>
          <p:cNvPicPr/>
          <p:nvPr/>
        </p:nvPicPr>
        <p:blipFill>
          <a:blip r:embed="rId1"/>
          <a:stretch/>
        </p:blipFill>
        <p:spPr>
          <a:xfrm>
            <a:off x="2747880" y="2113560"/>
            <a:ext cx="6295680" cy="35467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9" dur="indefinite" restart="never" nodeType="tmRoot">
          <p:childTnLst>
            <p:seq>
              <p:cTn id="10" dur="indefinite" nodeType="mainSeq">
                <p:childTnLst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TextShape 1"/>
          <p:cNvSpPr txBox="1"/>
          <p:nvPr/>
        </p:nvSpPr>
        <p:spPr>
          <a:xfrm>
            <a:off x="716760" y="3092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es-ES" sz="4400" spc="-1" strike="noStrike">
                <a:solidFill>
                  <a:srgbClr val="ffffff"/>
                </a:solidFill>
                <a:latin typeface="Calibri Light"/>
              </a:rPr>
              <a:t>Presentación de un EDA</a:t>
            </a:r>
            <a:endParaRPr b="0" lang="en-US" sz="4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48" name="TextShape 2"/>
          <p:cNvSpPr txBox="1"/>
          <p:nvPr/>
        </p:nvSpPr>
        <p:spPr>
          <a:xfrm>
            <a:off x="716760" y="1283040"/>
            <a:ext cx="5487480" cy="47880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i="1" lang="es-ES" sz="1800" spc="-1" strike="noStrike">
                <a:solidFill>
                  <a:srgbClr val="d9d9d9"/>
                </a:solidFill>
                <a:latin typeface="Calibri"/>
              </a:rPr>
              <a:t>Dependerá de tu audiencia</a:t>
            </a:r>
            <a:endParaRPr b="0" lang="en-US" sz="18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49" name="CustomShape 3"/>
          <p:cNvSpPr/>
          <p:nvPr/>
        </p:nvSpPr>
        <p:spPr>
          <a:xfrm>
            <a:off x="497520" y="763200"/>
            <a:ext cx="89640" cy="65412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0" name="CustomShape 4"/>
          <p:cNvSpPr/>
          <p:nvPr/>
        </p:nvSpPr>
        <p:spPr>
          <a:xfrm>
            <a:off x="9228600" y="3394440"/>
            <a:ext cx="2085480" cy="27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i="1" lang="es-ES" sz="1200" spc="-1" strike="noStrike">
                <a:solidFill>
                  <a:srgbClr val="ffffff"/>
                </a:solidFill>
                <a:latin typeface="Calibri"/>
              </a:rPr>
              <a:t>Notebook técnico</a:t>
            </a:r>
            <a:endParaRPr b="0" lang="en-GB" sz="1200" spc="-1" strike="noStrike">
              <a:latin typeface="Arial"/>
            </a:endParaRPr>
          </a:p>
        </p:txBody>
      </p:sp>
      <p:sp>
        <p:nvSpPr>
          <p:cNvPr id="151" name="CustomShape 5"/>
          <p:cNvSpPr/>
          <p:nvPr/>
        </p:nvSpPr>
        <p:spPr>
          <a:xfrm>
            <a:off x="9314280" y="5378760"/>
            <a:ext cx="2085480" cy="27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i="1" lang="es-ES" sz="1200" spc="-1" strike="noStrike">
                <a:solidFill>
                  <a:srgbClr val="ffffff"/>
                </a:solidFill>
                <a:latin typeface="Calibri"/>
              </a:rPr>
              <a:t>HTML con Plotly</a:t>
            </a:r>
            <a:endParaRPr b="0" lang="en-GB" sz="1200" spc="-1" strike="noStrike">
              <a:latin typeface="Arial"/>
            </a:endParaRPr>
          </a:p>
        </p:txBody>
      </p:sp>
      <p:sp>
        <p:nvSpPr>
          <p:cNvPr id="152" name="CustomShape 6"/>
          <p:cNvSpPr/>
          <p:nvPr/>
        </p:nvSpPr>
        <p:spPr>
          <a:xfrm>
            <a:off x="5139360" y="5378760"/>
            <a:ext cx="2257200" cy="27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i="1" lang="es-ES" sz="1200" spc="-1" strike="noStrike">
                <a:solidFill>
                  <a:srgbClr val="ffffff"/>
                </a:solidFill>
                <a:latin typeface="Calibri"/>
              </a:rPr>
              <a:t>Dashboard en Python</a:t>
            </a:r>
            <a:endParaRPr b="0" lang="en-GB" sz="1200" spc="-1" strike="noStrike">
              <a:latin typeface="Arial"/>
            </a:endParaRPr>
          </a:p>
        </p:txBody>
      </p:sp>
      <p:sp>
        <p:nvSpPr>
          <p:cNvPr id="153" name="CustomShape 7"/>
          <p:cNvSpPr/>
          <p:nvPr/>
        </p:nvSpPr>
        <p:spPr>
          <a:xfrm>
            <a:off x="4523040" y="3336120"/>
            <a:ext cx="3530160" cy="27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i="1" lang="es-ES" sz="1200" spc="-1" strike="noStrike">
                <a:solidFill>
                  <a:srgbClr val="ffffff"/>
                </a:solidFill>
                <a:latin typeface="Calibri"/>
              </a:rPr>
              <a:t>Dashboard en herramienta de BI</a:t>
            </a:r>
            <a:endParaRPr b="0" lang="en-GB" sz="1200" spc="-1" strike="noStrike">
              <a:latin typeface="Arial"/>
            </a:endParaRPr>
          </a:p>
        </p:txBody>
      </p:sp>
      <p:sp>
        <p:nvSpPr>
          <p:cNvPr id="154" name="CustomShape 8"/>
          <p:cNvSpPr/>
          <p:nvPr/>
        </p:nvSpPr>
        <p:spPr>
          <a:xfrm>
            <a:off x="792000" y="5384520"/>
            <a:ext cx="2085480" cy="27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i="1" lang="es-ES" sz="1200" spc="-1" strike="noStrike">
                <a:solidFill>
                  <a:srgbClr val="ffffff"/>
                </a:solidFill>
                <a:latin typeface="Calibri"/>
              </a:rPr>
              <a:t>Informe (Word, pdf)</a:t>
            </a:r>
            <a:endParaRPr b="0" lang="en-GB" sz="1200" spc="-1" strike="noStrike">
              <a:latin typeface="Arial"/>
            </a:endParaRPr>
          </a:p>
        </p:txBody>
      </p:sp>
      <p:sp>
        <p:nvSpPr>
          <p:cNvPr id="155" name="CustomShape 9"/>
          <p:cNvSpPr/>
          <p:nvPr/>
        </p:nvSpPr>
        <p:spPr>
          <a:xfrm>
            <a:off x="716760" y="3317400"/>
            <a:ext cx="251100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i="1" lang="es-ES" sz="1200" spc="-1" strike="noStrike">
                <a:solidFill>
                  <a:srgbClr val="ffffff"/>
                </a:solidFill>
                <a:latin typeface="Calibri"/>
              </a:rPr>
              <a:t>Presentación (PowerPoint, Prezi, WordPress, MS Sway…)</a:t>
            </a:r>
            <a:endParaRPr b="0" lang="en-GB" sz="1200" spc="-1" strike="noStrike">
              <a:latin typeface="Arial"/>
            </a:endParaRPr>
          </a:p>
        </p:txBody>
      </p:sp>
      <p:pic>
        <p:nvPicPr>
          <p:cNvPr id="156" name="Picture 2" descr="Use ExPanD to Create a Notebook for Your EDA"/>
          <p:cNvPicPr/>
          <p:nvPr/>
        </p:nvPicPr>
        <p:blipFill>
          <a:blip r:embed="rId1"/>
          <a:stretch/>
        </p:blipFill>
        <p:spPr>
          <a:xfrm>
            <a:off x="9397440" y="631080"/>
            <a:ext cx="1747440" cy="2797560"/>
          </a:xfrm>
          <a:prstGeom prst="rect">
            <a:avLst/>
          </a:prstGeom>
          <a:ln>
            <a:noFill/>
          </a:ln>
        </p:spPr>
      </p:pic>
      <p:pic>
        <p:nvPicPr>
          <p:cNvPr id="157" name="Picture 4" descr="Introducción a los paneles para los diseñadores de Power BI - Power BI |  Microsoft Docs"/>
          <p:cNvPicPr/>
          <p:nvPr/>
        </p:nvPicPr>
        <p:blipFill>
          <a:blip r:embed="rId2"/>
          <a:stretch/>
        </p:blipFill>
        <p:spPr>
          <a:xfrm>
            <a:off x="5048280" y="1777680"/>
            <a:ext cx="2515680" cy="1539360"/>
          </a:xfrm>
          <a:prstGeom prst="rect">
            <a:avLst/>
          </a:prstGeom>
          <a:ln>
            <a:noFill/>
          </a:ln>
        </p:spPr>
      </p:pic>
      <p:pic>
        <p:nvPicPr>
          <p:cNvPr id="158" name="Picture 6" descr="Making a Plotly Dash Census Viz Powered by RAPIDS | by Ajay Thorve | RAPIDS  AI | Medium"/>
          <p:cNvPicPr/>
          <p:nvPr/>
        </p:nvPicPr>
        <p:blipFill>
          <a:blip r:embed="rId3"/>
          <a:stretch/>
        </p:blipFill>
        <p:spPr>
          <a:xfrm>
            <a:off x="5070960" y="3789000"/>
            <a:ext cx="2414160" cy="1525320"/>
          </a:xfrm>
          <a:prstGeom prst="rect">
            <a:avLst/>
          </a:prstGeom>
          <a:ln>
            <a:noFill/>
          </a:ln>
        </p:spPr>
      </p:pic>
      <p:pic>
        <p:nvPicPr>
          <p:cNvPr id="159" name="Picture 8" descr="Python Plotly Tutorial | LaptrinhX"/>
          <p:cNvPicPr/>
          <p:nvPr/>
        </p:nvPicPr>
        <p:blipFill>
          <a:blip r:embed="rId4"/>
          <a:stretch/>
        </p:blipFill>
        <p:spPr>
          <a:xfrm>
            <a:off x="9314280" y="3866040"/>
            <a:ext cx="2173320" cy="1402560"/>
          </a:xfrm>
          <a:prstGeom prst="rect">
            <a:avLst/>
          </a:prstGeom>
          <a:ln>
            <a:noFill/>
          </a:ln>
        </p:spPr>
      </p:pic>
      <p:pic>
        <p:nvPicPr>
          <p:cNvPr id="160" name="Picture 10" descr="PDF) Exploratory Data Analysis"/>
          <p:cNvPicPr/>
          <p:nvPr/>
        </p:nvPicPr>
        <p:blipFill>
          <a:blip r:embed="rId5"/>
          <a:srcRect l="4286" t="2499" r="4882" b="49442"/>
          <a:stretch/>
        </p:blipFill>
        <p:spPr>
          <a:xfrm>
            <a:off x="959400" y="3746520"/>
            <a:ext cx="1998000" cy="1603800"/>
          </a:xfrm>
          <a:prstGeom prst="rect">
            <a:avLst/>
          </a:prstGeom>
          <a:ln>
            <a:noFill/>
          </a:ln>
        </p:spPr>
      </p:pic>
      <p:pic>
        <p:nvPicPr>
          <p:cNvPr id="161" name="Picture 12" descr="Exploratory Research: Definition, Methods, Types and Examples | QuestionPro"/>
          <p:cNvPicPr/>
          <p:nvPr/>
        </p:nvPicPr>
        <p:blipFill>
          <a:blip r:embed="rId6"/>
          <a:stretch/>
        </p:blipFill>
        <p:spPr>
          <a:xfrm>
            <a:off x="959400" y="2003040"/>
            <a:ext cx="2085480" cy="1248840"/>
          </a:xfrm>
          <a:prstGeom prst="rect">
            <a:avLst/>
          </a:prstGeom>
          <a:ln>
            <a:noFill/>
          </a:ln>
        </p:spPr>
      </p:pic>
      <p:sp>
        <p:nvSpPr>
          <p:cNvPr id="162" name="Line 10"/>
          <p:cNvSpPr/>
          <p:nvPr/>
        </p:nvSpPr>
        <p:spPr>
          <a:xfrm>
            <a:off x="3857400" y="2003040"/>
            <a:ext cx="0" cy="4311720"/>
          </a:xfrm>
          <a:prstGeom prst="line">
            <a:avLst/>
          </a:prstGeom>
          <a:ln w="3816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3" name="Line 11"/>
          <p:cNvSpPr/>
          <p:nvPr/>
        </p:nvSpPr>
        <p:spPr>
          <a:xfrm>
            <a:off x="8439120" y="1856160"/>
            <a:ext cx="0" cy="4458600"/>
          </a:xfrm>
          <a:prstGeom prst="line">
            <a:avLst/>
          </a:prstGeom>
          <a:ln w="3816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4" name="CustomShape 12"/>
          <p:cNvSpPr/>
          <p:nvPr/>
        </p:nvSpPr>
        <p:spPr>
          <a:xfrm>
            <a:off x="216360" y="5902560"/>
            <a:ext cx="3206880" cy="91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es-ES" sz="1800" spc="-1" strike="noStrike">
                <a:solidFill>
                  <a:srgbClr val="ffffff"/>
                </a:solidFill>
                <a:latin typeface="Calibri"/>
              </a:rPr>
              <a:t>Presentación de resultados</a:t>
            </a:r>
            <a:endParaRPr b="0" lang="en-GB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s-ES" sz="1800" spc="-1" strike="noStrike">
                <a:solidFill>
                  <a:srgbClr val="ffffff"/>
                </a:solidFill>
                <a:latin typeface="Calibri"/>
              </a:rPr>
              <a:t>Negocio, cliente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65" name="CustomShape 13"/>
          <p:cNvSpPr/>
          <p:nvPr/>
        </p:nvSpPr>
        <p:spPr>
          <a:xfrm>
            <a:off x="4664520" y="5902560"/>
            <a:ext cx="320688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es-ES" sz="1800" spc="-1" strike="noStrike">
                <a:solidFill>
                  <a:srgbClr val="ffffff"/>
                </a:solidFill>
                <a:latin typeface="Calibri"/>
              </a:rPr>
              <a:t>Productivo</a:t>
            </a:r>
            <a:endParaRPr b="0" lang="en-GB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s-ES" sz="1800" spc="-1" strike="noStrike">
                <a:solidFill>
                  <a:srgbClr val="ffffff"/>
                </a:solidFill>
                <a:latin typeface="Calibri"/>
              </a:rPr>
              <a:t>Muchos usuarios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66" name="CustomShape 14"/>
          <p:cNvSpPr/>
          <p:nvPr/>
        </p:nvSpPr>
        <p:spPr>
          <a:xfrm>
            <a:off x="8667720" y="6023160"/>
            <a:ext cx="320688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es-ES" sz="1800" spc="-1" strike="noStrike">
                <a:solidFill>
                  <a:srgbClr val="ffffff"/>
                </a:solidFill>
                <a:latin typeface="Calibri"/>
              </a:rPr>
              <a:t>Técnico</a:t>
            </a:r>
            <a:endParaRPr b="0" lang="en-GB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s-ES" sz="1800" spc="-1" strike="noStrike">
                <a:solidFill>
                  <a:srgbClr val="ffffff"/>
                </a:solidFill>
                <a:latin typeface="Calibri"/>
              </a:rPr>
              <a:t>Interno</a:t>
            </a:r>
            <a:endParaRPr b="0" lang="en-GB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TextShape 1"/>
          <p:cNvSpPr txBox="1"/>
          <p:nvPr/>
        </p:nvSpPr>
        <p:spPr>
          <a:xfrm>
            <a:off x="716760" y="3092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es-ES" sz="4400" spc="-1" strike="noStrike">
                <a:solidFill>
                  <a:srgbClr val="ffffff"/>
                </a:solidFill>
                <a:latin typeface="Calibri Light"/>
              </a:rPr>
              <a:t>Bootcamp</a:t>
            </a:r>
            <a:endParaRPr b="0" lang="en-US" sz="4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68" name="TextShape 2"/>
          <p:cNvSpPr txBox="1"/>
          <p:nvPr/>
        </p:nvSpPr>
        <p:spPr>
          <a:xfrm>
            <a:off x="716760" y="1283040"/>
            <a:ext cx="5487480" cy="47880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i="1" lang="es-ES" sz="1800" spc="-1" strike="noStrike">
                <a:solidFill>
                  <a:srgbClr val="d9d9d9"/>
                </a:solidFill>
                <a:latin typeface="Calibri"/>
              </a:rPr>
              <a:t>Herramientas y planning</a:t>
            </a:r>
            <a:endParaRPr b="0" lang="en-US" sz="18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69" name="CustomShape 3"/>
          <p:cNvSpPr/>
          <p:nvPr/>
        </p:nvSpPr>
        <p:spPr>
          <a:xfrm>
            <a:off x="497520" y="763200"/>
            <a:ext cx="89640" cy="65412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0" name="CustomShape 4"/>
          <p:cNvSpPr/>
          <p:nvPr/>
        </p:nvSpPr>
        <p:spPr>
          <a:xfrm>
            <a:off x="936000" y="4887360"/>
            <a:ext cx="10072440" cy="63000"/>
          </a:xfrm>
          <a:prstGeom prst="roundRect">
            <a:avLst>
              <a:gd name="adj" fmla="val 16667"/>
            </a:avLst>
          </a:pr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1" name="CustomShape 5"/>
          <p:cNvSpPr/>
          <p:nvPr/>
        </p:nvSpPr>
        <p:spPr>
          <a:xfrm>
            <a:off x="2871720" y="4819680"/>
            <a:ext cx="219600" cy="21816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2" name="CustomShape 6"/>
          <p:cNvSpPr/>
          <p:nvPr/>
        </p:nvSpPr>
        <p:spPr>
          <a:xfrm>
            <a:off x="1254600" y="4545360"/>
            <a:ext cx="1380600" cy="30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s-ES" sz="1400" spc="-1" strike="noStrike">
                <a:solidFill>
                  <a:srgbClr val="ffffff"/>
                </a:solidFill>
                <a:latin typeface="Calibri"/>
              </a:rPr>
              <a:t>Semana 4 - 5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173" name="CustomShape 7"/>
          <p:cNvSpPr/>
          <p:nvPr/>
        </p:nvSpPr>
        <p:spPr>
          <a:xfrm>
            <a:off x="3498840" y="4549320"/>
            <a:ext cx="1380600" cy="30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s-ES" sz="1400" spc="-1" strike="noStrike">
                <a:solidFill>
                  <a:srgbClr val="ffffff"/>
                </a:solidFill>
                <a:latin typeface="Calibri"/>
              </a:rPr>
              <a:t>Semana 6 - 7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174" name="CustomShape 8"/>
          <p:cNvSpPr/>
          <p:nvPr/>
        </p:nvSpPr>
        <p:spPr>
          <a:xfrm>
            <a:off x="5743080" y="4539960"/>
            <a:ext cx="1380600" cy="30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s-ES" sz="1400" spc="-1" strike="noStrike">
                <a:solidFill>
                  <a:srgbClr val="ffffff"/>
                </a:solidFill>
                <a:latin typeface="Calibri"/>
              </a:rPr>
              <a:t>Semana 7 - 8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175" name="CustomShape 9"/>
          <p:cNvSpPr/>
          <p:nvPr/>
        </p:nvSpPr>
        <p:spPr>
          <a:xfrm>
            <a:off x="7720920" y="4522680"/>
            <a:ext cx="1601280" cy="51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s-ES" sz="1400" spc="-1" strike="noStrike">
                <a:solidFill>
                  <a:srgbClr val="ffffff"/>
                </a:solidFill>
                <a:latin typeface="Calibri"/>
              </a:rPr>
              <a:t>Semana 9 – 10</a:t>
            </a:r>
            <a:endParaRPr b="0" lang="en-GB" sz="1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GB" sz="1400" spc="-1" strike="noStrike">
              <a:latin typeface="Arial"/>
            </a:endParaRPr>
          </a:p>
        </p:txBody>
      </p:sp>
      <p:sp>
        <p:nvSpPr>
          <p:cNvPr id="176" name="CustomShape 10"/>
          <p:cNvSpPr/>
          <p:nvPr/>
        </p:nvSpPr>
        <p:spPr>
          <a:xfrm>
            <a:off x="1160640" y="5078160"/>
            <a:ext cx="1474560" cy="942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s-ES" sz="1400" spc="-1" strike="noStrike">
                <a:solidFill>
                  <a:srgbClr val="ffffff"/>
                </a:solidFill>
                <a:latin typeface="Calibri"/>
              </a:rPr>
              <a:t>Numpy</a:t>
            </a:r>
            <a:endParaRPr b="0" lang="en-GB" sz="1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s-ES" sz="1400" spc="-1" strike="noStrike">
                <a:solidFill>
                  <a:srgbClr val="ffffff"/>
                </a:solidFill>
                <a:latin typeface="Calibri"/>
              </a:rPr>
              <a:t>Pandas</a:t>
            </a:r>
            <a:endParaRPr b="0" lang="en-GB" sz="1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s-ES" sz="1400" spc="-1" strike="noStrike">
                <a:solidFill>
                  <a:srgbClr val="ffffff"/>
                </a:solidFill>
                <a:latin typeface="Calibri"/>
              </a:rPr>
              <a:t>Est. Descr.</a:t>
            </a:r>
            <a:endParaRPr b="0" lang="en-GB" sz="1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s-ES" sz="1400" spc="-1" strike="noStrike">
                <a:solidFill>
                  <a:srgbClr val="ffffff"/>
                </a:solidFill>
                <a:latin typeface="Calibri"/>
              </a:rPr>
              <a:t>APIs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177" name="CustomShape 11"/>
          <p:cNvSpPr/>
          <p:nvPr/>
        </p:nvSpPr>
        <p:spPr>
          <a:xfrm>
            <a:off x="3337200" y="5092200"/>
            <a:ext cx="1474560" cy="1155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s-ES" sz="1400" spc="-1" strike="noStrike">
                <a:solidFill>
                  <a:srgbClr val="ffffff"/>
                </a:solidFill>
                <a:latin typeface="Calibri"/>
              </a:rPr>
              <a:t>Pandas</a:t>
            </a:r>
            <a:endParaRPr b="0" lang="en-GB" sz="1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s-ES" sz="1400" spc="-1" strike="noStrike">
                <a:solidFill>
                  <a:srgbClr val="ffffff"/>
                </a:solidFill>
                <a:latin typeface="Calibri"/>
              </a:rPr>
              <a:t>Viz. con Python</a:t>
            </a:r>
            <a:endParaRPr b="0" lang="en-GB" sz="1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GB" sz="1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GB" sz="1400" spc="-1" strike="noStrike">
              <a:latin typeface="Arial"/>
            </a:endParaRPr>
          </a:p>
        </p:txBody>
      </p:sp>
      <p:sp>
        <p:nvSpPr>
          <p:cNvPr id="178" name="CustomShape 12"/>
          <p:cNvSpPr/>
          <p:nvPr/>
        </p:nvSpPr>
        <p:spPr>
          <a:xfrm>
            <a:off x="5564160" y="5095800"/>
            <a:ext cx="1738800" cy="1368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s-ES" sz="1400" spc="-1" strike="noStrike">
                <a:solidFill>
                  <a:srgbClr val="ffffff"/>
                </a:solidFill>
                <a:latin typeface="Calibri"/>
              </a:rPr>
              <a:t>Dash</a:t>
            </a:r>
            <a:endParaRPr b="0" lang="en-GB" sz="1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s-ES" sz="1400" spc="-1" strike="noStrike">
                <a:solidFill>
                  <a:srgbClr val="ffffff"/>
                </a:solidFill>
                <a:latin typeface="Calibri"/>
              </a:rPr>
              <a:t>Web Scrapping</a:t>
            </a:r>
            <a:endParaRPr b="0" lang="en-GB" sz="1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s-ES" sz="1400" spc="-1" strike="noStrike">
                <a:solidFill>
                  <a:srgbClr val="ffffff"/>
                </a:solidFill>
                <a:latin typeface="Calibri"/>
              </a:rPr>
              <a:t>Feature engineering</a:t>
            </a:r>
            <a:endParaRPr b="0" lang="en-GB" sz="1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GB" sz="1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GB" sz="1400" spc="-1" strike="noStrike">
              <a:latin typeface="Arial"/>
            </a:endParaRPr>
          </a:p>
        </p:txBody>
      </p:sp>
      <p:sp>
        <p:nvSpPr>
          <p:cNvPr id="179" name="CustomShape 13"/>
          <p:cNvSpPr/>
          <p:nvPr/>
        </p:nvSpPr>
        <p:spPr>
          <a:xfrm>
            <a:off x="9627840" y="4511880"/>
            <a:ext cx="1380600" cy="30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s-ES" sz="1400" spc="-1" strike="noStrike">
                <a:solidFill>
                  <a:srgbClr val="ffffff"/>
                </a:solidFill>
                <a:latin typeface="Calibri"/>
              </a:rPr>
              <a:t>Semana 14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180" name="CustomShape 14"/>
          <p:cNvSpPr/>
          <p:nvPr/>
        </p:nvSpPr>
        <p:spPr>
          <a:xfrm>
            <a:off x="7846920" y="5092200"/>
            <a:ext cx="1319760" cy="115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s-ES" sz="1400" spc="-1" strike="noStrike">
                <a:solidFill>
                  <a:srgbClr val="ffffff"/>
                </a:solidFill>
                <a:latin typeface="Calibri"/>
              </a:rPr>
              <a:t>Mapas</a:t>
            </a:r>
            <a:endParaRPr b="0" lang="en-GB" sz="1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s-ES" sz="1400" spc="-1" strike="noStrike">
                <a:solidFill>
                  <a:srgbClr val="ffffff"/>
                </a:solidFill>
                <a:latin typeface="Calibri"/>
              </a:rPr>
              <a:t>Streamlit</a:t>
            </a:r>
            <a:endParaRPr b="0" lang="en-GB" sz="1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s-ES" sz="1400" spc="-1" strike="noStrike">
                <a:solidFill>
                  <a:srgbClr val="ffffff"/>
                </a:solidFill>
                <a:latin typeface="Calibri"/>
              </a:rPr>
              <a:t>Power BI</a:t>
            </a:r>
            <a:endParaRPr b="0" lang="en-GB" sz="1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GB" sz="1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GB" sz="1400" spc="-1" strike="noStrike">
              <a:latin typeface="Arial"/>
            </a:endParaRPr>
          </a:p>
        </p:txBody>
      </p:sp>
      <p:sp>
        <p:nvSpPr>
          <p:cNvPr id="181" name="CustomShape 15"/>
          <p:cNvSpPr/>
          <p:nvPr/>
        </p:nvSpPr>
        <p:spPr>
          <a:xfrm>
            <a:off x="9667800" y="5130720"/>
            <a:ext cx="1319760" cy="942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s-ES" sz="1400" spc="-1" strike="noStrike">
                <a:solidFill>
                  <a:srgbClr val="ffffff"/>
                </a:solidFill>
                <a:latin typeface="Calibri"/>
              </a:rPr>
              <a:t>R</a:t>
            </a:r>
            <a:endParaRPr b="0" lang="en-GB" sz="1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s-ES" sz="1400" spc="-1" strike="noStrike">
                <a:solidFill>
                  <a:srgbClr val="ffffff"/>
                </a:solidFill>
                <a:latin typeface="Calibri"/>
              </a:rPr>
              <a:t>Caso de uso end2end</a:t>
            </a:r>
            <a:endParaRPr b="0" lang="en-GB" sz="1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GB" sz="1400" spc="-1" strike="noStrike">
              <a:latin typeface="Arial"/>
            </a:endParaRPr>
          </a:p>
        </p:txBody>
      </p:sp>
      <p:sp>
        <p:nvSpPr>
          <p:cNvPr id="182" name="CustomShape 16"/>
          <p:cNvSpPr/>
          <p:nvPr/>
        </p:nvSpPr>
        <p:spPr>
          <a:xfrm>
            <a:off x="5176800" y="4807440"/>
            <a:ext cx="219600" cy="21816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3" name="CustomShape 17"/>
          <p:cNvSpPr/>
          <p:nvPr/>
        </p:nvSpPr>
        <p:spPr>
          <a:xfrm>
            <a:off x="7501320" y="4807440"/>
            <a:ext cx="219600" cy="21816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4" name="CustomShape 18"/>
          <p:cNvSpPr/>
          <p:nvPr/>
        </p:nvSpPr>
        <p:spPr>
          <a:xfrm>
            <a:off x="9322200" y="4819680"/>
            <a:ext cx="219600" cy="218160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85" name="Picture 2" descr=""/>
          <p:cNvPicPr/>
          <p:nvPr/>
        </p:nvPicPr>
        <p:blipFill>
          <a:blip r:embed="rId1"/>
          <a:stretch/>
        </p:blipFill>
        <p:spPr>
          <a:xfrm>
            <a:off x="1182600" y="3154680"/>
            <a:ext cx="2412000" cy="955080"/>
          </a:xfrm>
          <a:prstGeom prst="rect">
            <a:avLst/>
          </a:prstGeom>
          <a:ln>
            <a:noFill/>
          </a:ln>
        </p:spPr>
      </p:pic>
      <p:pic>
        <p:nvPicPr>
          <p:cNvPr id="186" name="Picture 4" descr="pandas on Twitter: &quot;We've got a new logo! Thanks @indeed for sponsoring the  creation of the new logo. And thanks @matplotlib for generating our old logo  for more than 10 years (yes,"/>
          <p:cNvPicPr/>
          <p:nvPr/>
        </p:nvPicPr>
        <p:blipFill>
          <a:blip r:embed="rId2"/>
          <a:srcRect l="20841" t="22054" r="22091" b="19701"/>
          <a:stretch/>
        </p:blipFill>
        <p:spPr>
          <a:xfrm>
            <a:off x="3815280" y="2148840"/>
            <a:ext cx="2412000" cy="820440"/>
          </a:xfrm>
          <a:prstGeom prst="rect">
            <a:avLst/>
          </a:prstGeom>
          <a:ln>
            <a:noFill/>
          </a:ln>
        </p:spPr>
      </p:pic>
      <p:pic>
        <p:nvPicPr>
          <p:cNvPr id="187" name="Picture 6" descr="Tutorial de matplotlib | Interactive Chaos"/>
          <p:cNvPicPr/>
          <p:nvPr/>
        </p:nvPicPr>
        <p:blipFill>
          <a:blip r:embed="rId3"/>
          <a:srcRect l="0" t="35488" r="0" b="32748"/>
          <a:stretch/>
        </p:blipFill>
        <p:spPr>
          <a:xfrm>
            <a:off x="3815280" y="3306240"/>
            <a:ext cx="2348280" cy="745200"/>
          </a:xfrm>
          <a:prstGeom prst="rect">
            <a:avLst/>
          </a:prstGeom>
          <a:ln>
            <a:noFill/>
          </a:ln>
        </p:spPr>
      </p:pic>
      <p:pic>
        <p:nvPicPr>
          <p:cNvPr id="188" name="Picture 12" descr="Discussion of seaborn logo · Issue #2243 · mwaskom/seaborn · GitHub"/>
          <p:cNvPicPr/>
          <p:nvPr/>
        </p:nvPicPr>
        <p:blipFill>
          <a:blip r:embed="rId4"/>
          <a:stretch/>
        </p:blipFill>
        <p:spPr>
          <a:xfrm>
            <a:off x="6482880" y="1303920"/>
            <a:ext cx="2815200" cy="852120"/>
          </a:xfrm>
          <a:prstGeom prst="rect">
            <a:avLst/>
          </a:prstGeom>
          <a:ln>
            <a:noFill/>
          </a:ln>
        </p:spPr>
      </p:pic>
      <p:pic>
        <p:nvPicPr>
          <p:cNvPr id="189" name="Picture 16" descr="RAPIDS + Plotly Dash | RAPIDS"/>
          <p:cNvPicPr/>
          <p:nvPr/>
        </p:nvPicPr>
        <p:blipFill>
          <a:blip r:embed="rId5"/>
          <a:stretch/>
        </p:blipFill>
        <p:spPr>
          <a:xfrm>
            <a:off x="8676360" y="2629080"/>
            <a:ext cx="2668320" cy="2001240"/>
          </a:xfrm>
          <a:prstGeom prst="rect">
            <a:avLst/>
          </a:prstGeom>
          <a:ln>
            <a:noFill/>
          </a:ln>
        </p:spPr>
      </p:pic>
      <p:pic>
        <p:nvPicPr>
          <p:cNvPr id="190" name="Picture 18" descr="Tutorial PowerBI : aprende en 3 horas, 3 días o 3 semanas - Talentoop"/>
          <p:cNvPicPr/>
          <p:nvPr/>
        </p:nvPicPr>
        <p:blipFill>
          <a:blip r:embed="rId6"/>
          <a:stretch/>
        </p:blipFill>
        <p:spPr>
          <a:xfrm>
            <a:off x="6522480" y="2177640"/>
            <a:ext cx="1897200" cy="1897200"/>
          </a:xfrm>
          <a:prstGeom prst="rect">
            <a:avLst/>
          </a:prstGeom>
          <a:ln>
            <a:noFill/>
          </a:ln>
        </p:spPr>
      </p:pic>
      <p:pic>
        <p:nvPicPr>
          <p:cNvPr id="191" name="Picture 24" descr="SQL BÁSICO: CONCEPTOS BÁSICOS. SQL (Structured Query Language) o en… | by  Wilber Ccori huaman | Medium"/>
          <p:cNvPicPr/>
          <p:nvPr/>
        </p:nvPicPr>
        <p:blipFill>
          <a:blip r:embed="rId7"/>
          <a:srcRect l="0" t="14742" r="0" b="13569"/>
          <a:stretch/>
        </p:blipFill>
        <p:spPr>
          <a:xfrm>
            <a:off x="1243080" y="2224080"/>
            <a:ext cx="2022840" cy="802800"/>
          </a:xfrm>
          <a:prstGeom prst="rect">
            <a:avLst/>
          </a:prstGeom>
          <a:ln>
            <a:noFill/>
          </a:ln>
        </p:spPr>
      </p:pic>
      <p:pic>
        <p:nvPicPr>
          <p:cNvPr id="192" name="Picture 2" descr="Resultado de imagen de streamlit logo"/>
          <p:cNvPicPr/>
          <p:nvPr/>
        </p:nvPicPr>
        <p:blipFill>
          <a:blip r:embed="rId8"/>
          <a:stretch/>
        </p:blipFill>
        <p:spPr>
          <a:xfrm>
            <a:off x="8597160" y="1975680"/>
            <a:ext cx="2140920" cy="12808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CustomShape 1"/>
          <p:cNvSpPr/>
          <p:nvPr/>
        </p:nvSpPr>
        <p:spPr>
          <a:xfrm>
            <a:off x="1440" y="0"/>
            <a:ext cx="12188520" cy="68576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86" name="Picture 2" descr="Lego Storage Ideas - Building Brick Organization"/>
          <p:cNvPicPr/>
          <p:nvPr/>
        </p:nvPicPr>
        <p:blipFill>
          <a:blip r:embed="rId1"/>
          <a:srcRect l="0" t="2050" r="0" b="13693"/>
          <a:stretch/>
        </p:blipFill>
        <p:spPr>
          <a:xfrm>
            <a:off x="0" y="1440"/>
            <a:ext cx="12191760" cy="68562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TextShape 1"/>
          <p:cNvSpPr txBox="1"/>
          <p:nvPr/>
        </p:nvSpPr>
        <p:spPr>
          <a:xfrm>
            <a:off x="716760" y="3092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es-ES" sz="4400" spc="-1" strike="noStrike">
                <a:solidFill>
                  <a:srgbClr val="ffffff"/>
                </a:solidFill>
                <a:latin typeface="Calibri Light"/>
              </a:rPr>
              <a:t>Exploratoy Data Analysis</a:t>
            </a:r>
            <a:endParaRPr b="0" lang="en-US" sz="4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88" name="TextShape 2"/>
          <p:cNvSpPr txBox="1"/>
          <p:nvPr/>
        </p:nvSpPr>
        <p:spPr>
          <a:xfrm>
            <a:off x="716760" y="1283040"/>
            <a:ext cx="5487480" cy="47880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i="1" lang="es-ES" sz="1800" spc="-1" strike="noStrike">
                <a:solidFill>
                  <a:srgbClr val="d9d9d9"/>
                </a:solidFill>
                <a:latin typeface="Calibri"/>
              </a:rPr>
              <a:t>¿De qué se compone un EDA?</a:t>
            </a:r>
            <a:endParaRPr b="0" lang="en-US" sz="18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89" name="CustomShape 3"/>
          <p:cNvSpPr/>
          <p:nvPr/>
        </p:nvSpPr>
        <p:spPr>
          <a:xfrm>
            <a:off x="497520" y="763200"/>
            <a:ext cx="89640" cy="65412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90" name="Imagen 6" descr="Icono&#10;&#10;Descripción generada automáticamente"/>
          <p:cNvPicPr/>
          <p:nvPr/>
        </p:nvPicPr>
        <p:blipFill>
          <a:blip r:embed="rId1"/>
          <a:stretch/>
        </p:blipFill>
        <p:spPr>
          <a:xfrm>
            <a:off x="1762560" y="2103840"/>
            <a:ext cx="837360" cy="837360"/>
          </a:xfrm>
          <a:prstGeom prst="rect">
            <a:avLst/>
          </a:prstGeom>
          <a:ln>
            <a:noFill/>
          </a:ln>
        </p:spPr>
      </p:pic>
      <p:sp>
        <p:nvSpPr>
          <p:cNvPr id="91" name="CustomShape 4"/>
          <p:cNvSpPr/>
          <p:nvPr/>
        </p:nvSpPr>
        <p:spPr>
          <a:xfrm>
            <a:off x="774000" y="2959560"/>
            <a:ext cx="2500200" cy="698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es-ES" sz="1600" spc="-1" strike="noStrike">
                <a:solidFill>
                  <a:srgbClr val="ffffff"/>
                </a:solidFill>
                <a:latin typeface="Calibri"/>
              </a:rPr>
              <a:t>Hipótesis</a:t>
            </a:r>
            <a:endParaRPr b="0" lang="en-GB" sz="16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i="1" lang="es-ES" sz="1200" spc="-1" strike="noStrike">
                <a:solidFill>
                  <a:srgbClr val="ffffff"/>
                </a:solidFill>
                <a:latin typeface="Calibri"/>
              </a:rPr>
              <a:t>Cuestiones de negocio como puntos débiles, oportunidades</a:t>
            </a:r>
            <a:endParaRPr b="0" lang="en-GB" sz="1200" spc="-1" strike="noStrike">
              <a:latin typeface="Arial"/>
            </a:endParaRPr>
          </a:p>
        </p:txBody>
      </p:sp>
      <p:pic>
        <p:nvPicPr>
          <p:cNvPr id="92" name="Imagen 9" descr="Icono&#10;&#10;Descripción generada automáticamente"/>
          <p:cNvPicPr/>
          <p:nvPr/>
        </p:nvPicPr>
        <p:blipFill>
          <a:blip r:embed="rId2"/>
          <a:stretch/>
        </p:blipFill>
        <p:spPr>
          <a:xfrm>
            <a:off x="4056120" y="2170800"/>
            <a:ext cx="770760" cy="770760"/>
          </a:xfrm>
          <a:prstGeom prst="rect">
            <a:avLst/>
          </a:prstGeom>
          <a:ln>
            <a:noFill/>
          </a:ln>
        </p:spPr>
      </p:pic>
      <p:sp>
        <p:nvSpPr>
          <p:cNvPr id="93" name="CustomShape 5"/>
          <p:cNvSpPr/>
          <p:nvPr/>
        </p:nvSpPr>
        <p:spPr>
          <a:xfrm>
            <a:off x="3227760" y="2984040"/>
            <a:ext cx="2427120" cy="698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es-ES" sz="1600" spc="-1" strike="noStrike">
                <a:solidFill>
                  <a:srgbClr val="ffffff"/>
                </a:solidFill>
                <a:latin typeface="Calibri"/>
              </a:rPr>
              <a:t>Estructura</a:t>
            </a:r>
            <a:endParaRPr b="0" lang="en-GB" sz="16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i="1" lang="es-ES" sz="1200" spc="-1" strike="noStrike">
                <a:solidFill>
                  <a:srgbClr val="ffffff"/>
                </a:solidFill>
                <a:latin typeface="Calibri"/>
              </a:rPr>
              <a:t>Cómo son tus datos, de qué tipo son, calidad del dato</a:t>
            </a:r>
            <a:endParaRPr b="0" lang="en-GB" sz="1200" spc="-1" strike="noStrike">
              <a:latin typeface="Arial"/>
            </a:endParaRPr>
          </a:p>
        </p:txBody>
      </p:sp>
      <p:pic>
        <p:nvPicPr>
          <p:cNvPr id="94" name="Imagen 12" descr="Icono&#10;&#10;Descripción generada automáticamente"/>
          <p:cNvPicPr/>
          <p:nvPr/>
        </p:nvPicPr>
        <p:blipFill>
          <a:blip r:embed="rId3"/>
          <a:stretch/>
        </p:blipFill>
        <p:spPr>
          <a:xfrm>
            <a:off x="6753240" y="2212920"/>
            <a:ext cx="770760" cy="770760"/>
          </a:xfrm>
          <a:prstGeom prst="rect">
            <a:avLst/>
          </a:prstGeom>
          <a:ln>
            <a:noFill/>
          </a:ln>
        </p:spPr>
      </p:pic>
      <p:sp>
        <p:nvSpPr>
          <p:cNvPr id="95" name="CustomShape 6"/>
          <p:cNvSpPr/>
          <p:nvPr/>
        </p:nvSpPr>
        <p:spPr>
          <a:xfrm>
            <a:off x="5888520" y="2984040"/>
            <a:ext cx="2500200" cy="698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es-ES" sz="1600" spc="-1" strike="noStrike">
                <a:solidFill>
                  <a:srgbClr val="ffffff"/>
                </a:solidFill>
                <a:latin typeface="Calibri"/>
              </a:rPr>
              <a:t>Limpieza</a:t>
            </a:r>
            <a:endParaRPr b="0" lang="en-GB" sz="16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i="1" lang="es-ES" sz="1200" spc="-1" strike="noStrike">
                <a:solidFill>
                  <a:srgbClr val="ffffff"/>
                </a:solidFill>
                <a:latin typeface="Calibri"/>
              </a:rPr>
              <a:t>Datos duplicados, missings, features correlacionadas.</a:t>
            </a:r>
            <a:endParaRPr b="0" lang="en-GB" sz="1200" spc="-1" strike="noStrike">
              <a:latin typeface="Arial"/>
            </a:endParaRPr>
          </a:p>
        </p:txBody>
      </p:sp>
      <p:pic>
        <p:nvPicPr>
          <p:cNvPr id="96" name="Picture 4" descr="Neural Networks for Anomaly (Outliers) Detection | by Abel G. Gebresilassie  | Good Audience"/>
          <p:cNvPicPr/>
          <p:nvPr/>
        </p:nvPicPr>
        <p:blipFill>
          <a:blip r:embed="rId4"/>
          <a:stretch/>
        </p:blipFill>
        <p:spPr>
          <a:xfrm>
            <a:off x="9416880" y="2107440"/>
            <a:ext cx="1338120" cy="915840"/>
          </a:xfrm>
          <a:prstGeom prst="rect">
            <a:avLst/>
          </a:prstGeom>
          <a:ln>
            <a:noFill/>
          </a:ln>
        </p:spPr>
      </p:pic>
      <p:sp>
        <p:nvSpPr>
          <p:cNvPr id="97" name="CustomShape 7"/>
          <p:cNvSpPr/>
          <p:nvPr/>
        </p:nvSpPr>
        <p:spPr>
          <a:xfrm>
            <a:off x="8772120" y="3023640"/>
            <a:ext cx="2500200" cy="698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es-ES" sz="1600" spc="-1" strike="noStrike">
                <a:solidFill>
                  <a:srgbClr val="ffffff"/>
                </a:solidFill>
                <a:latin typeface="Calibri"/>
              </a:rPr>
              <a:t>Outliers</a:t>
            </a:r>
            <a:endParaRPr b="0" lang="en-GB" sz="16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i="1" lang="es-ES" sz="1200" spc="-1" strike="noStrike">
                <a:solidFill>
                  <a:srgbClr val="ffffff"/>
                </a:solidFill>
                <a:latin typeface="Calibri"/>
              </a:rPr>
              <a:t>Técnicas de detección e imputación de outliers</a:t>
            </a:r>
            <a:endParaRPr b="0" lang="en-GB" sz="1200" spc="-1" strike="noStrike">
              <a:latin typeface="Arial"/>
            </a:endParaRPr>
          </a:p>
        </p:txBody>
      </p:sp>
      <p:pic>
        <p:nvPicPr>
          <p:cNvPr id="98" name="Picture 6" descr="All Posts | Train In Data"/>
          <p:cNvPicPr/>
          <p:nvPr/>
        </p:nvPicPr>
        <p:blipFill>
          <a:blip r:embed="rId5"/>
          <a:srcRect l="0" t="35103" r="0" b="23263"/>
          <a:stretch/>
        </p:blipFill>
        <p:spPr>
          <a:xfrm>
            <a:off x="1888920" y="4368600"/>
            <a:ext cx="2129040" cy="748800"/>
          </a:xfrm>
          <a:prstGeom prst="rect">
            <a:avLst/>
          </a:prstGeom>
          <a:ln>
            <a:noFill/>
          </a:ln>
        </p:spPr>
      </p:pic>
      <p:sp>
        <p:nvSpPr>
          <p:cNvPr id="99" name="CustomShape 8"/>
          <p:cNvSpPr/>
          <p:nvPr/>
        </p:nvSpPr>
        <p:spPr>
          <a:xfrm>
            <a:off x="1592640" y="5183280"/>
            <a:ext cx="2696760" cy="880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es-ES" sz="1600" spc="-1" strike="noStrike">
                <a:solidFill>
                  <a:srgbClr val="ffffff"/>
                </a:solidFill>
                <a:latin typeface="Calibri"/>
              </a:rPr>
              <a:t>Feature Engineering</a:t>
            </a:r>
            <a:endParaRPr b="0" lang="en-GB" sz="16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i="1" lang="es-ES" sz="1200" spc="-1" strike="noStrike">
                <a:solidFill>
                  <a:srgbClr val="ffffff"/>
                </a:solidFill>
                <a:latin typeface="Calibri"/>
              </a:rPr>
              <a:t>Transformación de variables y creación de nuevas a partir de las originales</a:t>
            </a:r>
            <a:endParaRPr b="0" lang="en-GB" sz="1200" spc="-1" strike="noStrike">
              <a:latin typeface="Arial"/>
            </a:endParaRPr>
          </a:p>
        </p:txBody>
      </p:sp>
      <p:pic>
        <p:nvPicPr>
          <p:cNvPr id="100" name="Picture 12" descr="How to Calculate Correlation Between Variables in Python"/>
          <p:cNvPicPr/>
          <p:nvPr/>
        </p:nvPicPr>
        <p:blipFill>
          <a:blip r:embed="rId6"/>
          <a:srcRect l="14512" t="12516" r="10919" b="11811"/>
          <a:stretch/>
        </p:blipFill>
        <p:spPr>
          <a:xfrm>
            <a:off x="5324760" y="4368600"/>
            <a:ext cx="1126800" cy="857520"/>
          </a:xfrm>
          <a:prstGeom prst="rect">
            <a:avLst/>
          </a:prstGeom>
          <a:ln>
            <a:noFill/>
          </a:ln>
        </p:spPr>
      </p:pic>
      <p:sp>
        <p:nvSpPr>
          <p:cNvPr id="101" name="CustomShape 9"/>
          <p:cNvSpPr/>
          <p:nvPr/>
        </p:nvSpPr>
        <p:spPr>
          <a:xfrm>
            <a:off x="4539960" y="5226480"/>
            <a:ext cx="2696760" cy="698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es-ES" sz="1600" spc="-1" strike="noStrike">
                <a:solidFill>
                  <a:srgbClr val="ffffff"/>
                </a:solidFill>
                <a:latin typeface="Calibri"/>
              </a:rPr>
              <a:t>Relación entre datos</a:t>
            </a:r>
            <a:endParaRPr b="0" lang="en-GB" sz="16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i="1" lang="es-ES" sz="1200" spc="-1" strike="noStrike">
                <a:solidFill>
                  <a:srgbClr val="ffffff"/>
                </a:solidFill>
                <a:latin typeface="Calibri"/>
              </a:rPr>
              <a:t>Qué variables están correlacionadas</a:t>
            </a:r>
            <a:endParaRPr b="0" lang="en-GB" sz="1200" spc="-1" strike="noStrike">
              <a:latin typeface="Arial"/>
            </a:endParaRPr>
          </a:p>
        </p:txBody>
      </p:sp>
      <p:sp>
        <p:nvSpPr>
          <p:cNvPr id="102" name="CustomShape 10"/>
          <p:cNvSpPr/>
          <p:nvPr/>
        </p:nvSpPr>
        <p:spPr>
          <a:xfrm>
            <a:off x="7521480" y="5183280"/>
            <a:ext cx="2696760" cy="880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es-ES" sz="1600" spc="-1" strike="noStrike">
                <a:solidFill>
                  <a:srgbClr val="ffffff"/>
                </a:solidFill>
                <a:latin typeface="Calibri"/>
              </a:rPr>
              <a:t>Visualización</a:t>
            </a:r>
            <a:endParaRPr b="0" lang="en-GB" sz="16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i="1" lang="es-ES" sz="1200" spc="-1" strike="noStrike">
                <a:solidFill>
                  <a:srgbClr val="ffffff"/>
                </a:solidFill>
                <a:latin typeface="Calibri"/>
              </a:rPr>
              <a:t>Representación de relaciones y conclusiones sacadas de los datos.</a:t>
            </a:r>
            <a:endParaRPr b="0" lang="en-GB" sz="1200" spc="-1" strike="noStrike">
              <a:latin typeface="Arial"/>
            </a:endParaRPr>
          </a:p>
        </p:txBody>
      </p:sp>
      <p:pic>
        <p:nvPicPr>
          <p:cNvPr id="103" name="Picture 2" descr="Resultado de imagen de bar chart"/>
          <p:cNvPicPr/>
          <p:nvPr/>
        </p:nvPicPr>
        <p:blipFill>
          <a:blip r:embed="rId7"/>
          <a:stretch/>
        </p:blipFill>
        <p:spPr>
          <a:xfrm>
            <a:off x="8080920" y="4368600"/>
            <a:ext cx="1382760" cy="7682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TextShape 1"/>
          <p:cNvSpPr txBox="1"/>
          <p:nvPr/>
        </p:nvSpPr>
        <p:spPr>
          <a:xfrm>
            <a:off x="716760" y="3092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es-ES" sz="4400" spc="-1" strike="noStrike">
                <a:solidFill>
                  <a:srgbClr val="ffffff"/>
                </a:solidFill>
                <a:latin typeface="Calibri Light"/>
              </a:rPr>
              <a:t>Proyecto Data Science</a:t>
            </a:r>
            <a:endParaRPr b="0" lang="en-US" sz="4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05" name="TextShape 2"/>
          <p:cNvSpPr txBox="1"/>
          <p:nvPr/>
        </p:nvSpPr>
        <p:spPr>
          <a:xfrm>
            <a:off x="716760" y="1283040"/>
            <a:ext cx="5487480" cy="47880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i="1" lang="es-ES" sz="1800" spc="-1" strike="noStrike">
                <a:solidFill>
                  <a:srgbClr val="d9d9d9"/>
                </a:solidFill>
                <a:latin typeface="Calibri"/>
              </a:rPr>
              <a:t>¿En qué momento se hace un EDA?</a:t>
            </a:r>
            <a:endParaRPr b="0" lang="en-US" sz="18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06" name="CustomShape 3"/>
          <p:cNvSpPr/>
          <p:nvPr/>
        </p:nvSpPr>
        <p:spPr>
          <a:xfrm>
            <a:off x="497520" y="763200"/>
            <a:ext cx="89640" cy="65412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07" name="Picture 10" descr="Early GIF | Gfycat"/>
          <p:cNvPicPr/>
          <p:nvPr/>
        </p:nvPicPr>
        <p:blipFill>
          <a:blip r:embed="rId1"/>
          <a:stretch/>
        </p:blipFill>
        <p:spPr>
          <a:xfrm>
            <a:off x="2695680" y="2185920"/>
            <a:ext cx="6562440" cy="36878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TextShape 1"/>
          <p:cNvSpPr txBox="1"/>
          <p:nvPr/>
        </p:nvSpPr>
        <p:spPr>
          <a:xfrm>
            <a:off x="716760" y="3092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es-ES" sz="4400" spc="-1" strike="noStrike">
                <a:solidFill>
                  <a:srgbClr val="ffffff"/>
                </a:solidFill>
                <a:latin typeface="Calibri Light"/>
              </a:rPr>
              <a:t>Proyecto Data Science</a:t>
            </a:r>
            <a:endParaRPr b="0" lang="en-US" sz="4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09" name="TextShape 2"/>
          <p:cNvSpPr txBox="1"/>
          <p:nvPr/>
        </p:nvSpPr>
        <p:spPr>
          <a:xfrm>
            <a:off x="716760" y="1283040"/>
            <a:ext cx="5487480" cy="47880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i="1" lang="es-ES" sz="1800" spc="-1" strike="noStrike">
                <a:solidFill>
                  <a:srgbClr val="d9d9d9"/>
                </a:solidFill>
                <a:latin typeface="Calibri"/>
              </a:rPr>
              <a:t>¿En qué momento se hace un EDA?</a:t>
            </a:r>
            <a:endParaRPr b="0" lang="en-US" sz="18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10" name="CustomShape 3"/>
          <p:cNvSpPr/>
          <p:nvPr/>
        </p:nvSpPr>
        <p:spPr>
          <a:xfrm>
            <a:off x="497520" y="763200"/>
            <a:ext cx="89640" cy="65412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1" name="CustomShape 4"/>
          <p:cNvSpPr/>
          <p:nvPr/>
        </p:nvSpPr>
        <p:spPr>
          <a:xfrm>
            <a:off x="8128800" y="0"/>
            <a:ext cx="4062600" cy="6857640"/>
          </a:xfrm>
          <a:prstGeom prst="rect">
            <a:avLst/>
          </a:prstGeom>
          <a:solidFill>
            <a:srgbClr val="76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2" name="CustomShape 5"/>
          <p:cNvSpPr/>
          <p:nvPr/>
        </p:nvSpPr>
        <p:spPr>
          <a:xfrm>
            <a:off x="8714160" y="1199160"/>
            <a:ext cx="2892240" cy="5814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es-ES" sz="1800" spc="-1" strike="noStrike">
                <a:solidFill>
                  <a:srgbClr val="ffffff"/>
                </a:solidFill>
                <a:latin typeface="Calibri"/>
              </a:rPr>
              <a:t>¿Cuándo se realiza un EDA?</a:t>
            </a:r>
            <a:endParaRPr b="0" lang="en-GB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GB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i="1" lang="es-ES" sz="1400" spc="-1" strike="noStrike">
                <a:solidFill>
                  <a:srgbClr val="ffffff"/>
                </a:solidFill>
                <a:latin typeface="Calibri"/>
              </a:rPr>
              <a:t>Preparamos los datos para realizar un modelo de machine learning</a:t>
            </a:r>
            <a:endParaRPr b="0" lang="en-GB" sz="1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GB" sz="1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i="1" lang="es-ES" sz="1400" spc="-1" strike="noStrike">
                <a:solidFill>
                  <a:srgbClr val="ffffff"/>
                </a:solidFill>
                <a:latin typeface="Calibri"/>
              </a:rPr>
              <a:t>Análisis de datos de la empresa para entender el negocio y los clientes.</a:t>
            </a:r>
            <a:endParaRPr b="0" lang="en-GB" sz="1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GB" sz="1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i="1" lang="es-ES" sz="1400" spc="-1" strike="noStrike">
                <a:solidFill>
                  <a:srgbClr val="ffffff"/>
                </a:solidFill>
                <a:latin typeface="Calibri"/>
              </a:rPr>
              <a:t>Análisis de la calidad de los datos</a:t>
            </a:r>
            <a:endParaRPr b="0" lang="en-GB" sz="1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GB" sz="1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i="1" lang="es-ES" sz="1400" spc="-1" strike="noStrike">
                <a:solidFill>
                  <a:srgbClr val="ffffff"/>
                </a:solidFill>
                <a:latin typeface="Calibri"/>
              </a:rPr>
              <a:t>Reportes</a:t>
            </a:r>
            <a:endParaRPr b="0" lang="en-GB" sz="1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GB" sz="1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i="1" lang="es-ES" sz="1400" spc="-1" strike="noStrike">
                <a:solidFill>
                  <a:srgbClr val="ffffff"/>
                </a:solidFill>
                <a:latin typeface="Calibri"/>
              </a:rPr>
              <a:t>¿Ha tenido éxito el nuevo producto lanzado? Análisis de ventas y de campañas de marketing</a:t>
            </a:r>
            <a:endParaRPr b="0" lang="en-GB" sz="1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GB" sz="1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i="1" lang="es-ES" sz="1400" spc="-1" strike="noStrike">
                <a:solidFill>
                  <a:srgbClr val="ffffff"/>
                </a:solidFill>
                <a:latin typeface="Calibri"/>
              </a:rPr>
              <a:t>¿Con qué producto estamos teniendo más perdidas? ¿O más ganancias? ¿Cómo es el cliente que compra esos productos?</a:t>
            </a:r>
            <a:endParaRPr b="0" lang="en-GB" sz="1400" spc="-1" strike="noStrike">
              <a:latin typeface="Arial"/>
            </a:endParaRPr>
          </a:p>
        </p:txBody>
      </p:sp>
      <p:pic>
        <p:nvPicPr>
          <p:cNvPr id="113" name="Picture 4" descr="Chapter 6 How to run a data visualization project | A Reader on Data  Visualization"/>
          <p:cNvPicPr/>
          <p:nvPr/>
        </p:nvPicPr>
        <p:blipFill>
          <a:blip r:embed="rId1"/>
          <a:srcRect l="0" t="18061" r="0" b="0"/>
          <a:stretch/>
        </p:blipFill>
        <p:spPr>
          <a:xfrm>
            <a:off x="615600" y="2566440"/>
            <a:ext cx="6894360" cy="31118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extShape 1"/>
          <p:cNvSpPr txBox="1"/>
          <p:nvPr/>
        </p:nvSpPr>
        <p:spPr>
          <a:xfrm>
            <a:off x="716760" y="3092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es-ES" sz="4400" spc="-1" strike="noStrike">
                <a:solidFill>
                  <a:srgbClr val="ffffff"/>
                </a:solidFill>
                <a:latin typeface="Calibri Light"/>
              </a:rPr>
              <a:t>Pasos a seguir</a:t>
            </a:r>
            <a:endParaRPr b="0" lang="en-US" sz="4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15" name="TextShape 2"/>
          <p:cNvSpPr txBox="1"/>
          <p:nvPr/>
        </p:nvSpPr>
        <p:spPr>
          <a:xfrm>
            <a:off x="716760" y="1283040"/>
            <a:ext cx="5487480" cy="47880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i="1" lang="es-ES" sz="1800" spc="-1" strike="noStrike">
                <a:solidFill>
                  <a:srgbClr val="d9d9d9"/>
                </a:solidFill>
                <a:latin typeface="Calibri"/>
              </a:rPr>
              <a:t>Elementos imprescindibles de un EDA</a:t>
            </a:r>
            <a:endParaRPr b="0" lang="en-US" sz="18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16" name="CustomShape 3"/>
          <p:cNvSpPr/>
          <p:nvPr/>
        </p:nvSpPr>
        <p:spPr>
          <a:xfrm>
            <a:off x="497520" y="763200"/>
            <a:ext cx="89640" cy="65412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17" name="Picture 2" descr="The fundamental steps of the exploratory data analysis process. | Download  Scientific Diagram"/>
          <p:cNvPicPr/>
          <p:nvPr/>
        </p:nvPicPr>
        <p:blipFill>
          <a:blip r:embed="rId1"/>
          <a:stretch/>
        </p:blipFill>
        <p:spPr>
          <a:xfrm>
            <a:off x="2048040" y="2099880"/>
            <a:ext cx="8096040" cy="40572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TextShape 1"/>
          <p:cNvSpPr txBox="1"/>
          <p:nvPr/>
        </p:nvSpPr>
        <p:spPr>
          <a:xfrm>
            <a:off x="716760" y="3092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es-ES" sz="4400" spc="-1" strike="noStrike">
                <a:solidFill>
                  <a:srgbClr val="ffffff"/>
                </a:solidFill>
                <a:latin typeface="Calibri Light"/>
              </a:rPr>
              <a:t>¿Discriminación de sexo en Berkeley?</a:t>
            </a:r>
            <a:endParaRPr b="0" lang="en-US" sz="4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19" name="TextShape 2"/>
          <p:cNvSpPr txBox="1"/>
          <p:nvPr/>
        </p:nvSpPr>
        <p:spPr>
          <a:xfrm>
            <a:off x="716760" y="1283040"/>
            <a:ext cx="5487480" cy="47880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i="1" lang="es-ES" sz="1800" spc="-1" strike="noStrike">
                <a:solidFill>
                  <a:srgbClr val="d9d9d9"/>
                </a:solidFill>
                <a:latin typeface="Calibri"/>
              </a:rPr>
              <a:t>Paradoja de Simpson</a:t>
            </a:r>
            <a:endParaRPr b="0" lang="en-US" sz="18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20" name="CustomShape 3"/>
          <p:cNvSpPr/>
          <p:nvPr/>
        </p:nvSpPr>
        <p:spPr>
          <a:xfrm>
            <a:off x="497520" y="763200"/>
            <a:ext cx="89640" cy="65412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21" name="Picture 2" descr="Simpson's Paradox – Mathemathinking"/>
          <p:cNvPicPr/>
          <p:nvPr/>
        </p:nvPicPr>
        <p:blipFill>
          <a:blip r:embed="rId1"/>
          <a:stretch/>
        </p:blipFill>
        <p:spPr>
          <a:xfrm>
            <a:off x="1226160" y="3488040"/>
            <a:ext cx="3536280" cy="2652120"/>
          </a:xfrm>
          <a:prstGeom prst="rect">
            <a:avLst/>
          </a:prstGeom>
          <a:ln>
            <a:noFill/>
          </a:ln>
        </p:spPr>
      </p:pic>
      <p:pic>
        <p:nvPicPr>
          <p:cNvPr id="122" name="Picture 4" descr="Simpson's Paradox – Mathemathinking"/>
          <p:cNvPicPr/>
          <p:nvPr/>
        </p:nvPicPr>
        <p:blipFill>
          <a:blip r:embed="rId2"/>
          <a:stretch/>
        </p:blipFill>
        <p:spPr>
          <a:xfrm>
            <a:off x="7095960" y="3488040"/>
            <a:ext cx="3536280" cy="2652120"/>
          </a:xfrm>
          <a:prstGeom prst="rect">
            <a:avLst/>
          </a:prstGeom>
          <a:ln>
            <a:noFill/>
          </a:ln>
        </p:spPr>
      </p:pic>
      <p:sp>
        <p:nvSpPr>
          <p:cNvPr id="123" name="CustomShape 4"/>
          <p:cNvSpPr/>
          <p:nvPr/>
        </p:nvSpPr>
        <p:spPr>
          <a:xfrm>
            <a:off x="716760" y="2008440"/>
            <a:ext cx="4969080" cy="1367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s-ES" sz="1200" spc="-1" strike="noStrike">
                <a:solidFill>
                  <a:srgbClr val="ffffff"/>
                </a:solidFill>
                <a:latin typeface="Calibri"/>
              </a:rPr>
              <a:t>En 1973, la Universidad de California-Berkeley fue demandada por discriminación por género.</a:t>
            </a:r>
            <a:endParaRPr b="0" lang="en-GB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ES" sz="1200" spc="-1" strike="noStrike">
                <a:solidFill>
                  <a:srgbClr val="ffffff"/>
                </a:solidFill>
                <a:latin typeface="Calibri"/>
              </a:rPr>
              <a:t>En realidad lo que ocurrió fue que al ver las siguientes cifras de admitidos el decano pensó que podrían ser demandados y pidió al profesor de estadística Peter Bickel que analizará la situación.</a:t>
            </a:r>
            <a:endParaRPr b="0" lang="en-GB" sz="1200" spc="-1" strike="noStrike">
              <a:latin typeface="Arial"/>
            </a:endParaRPr>
          </a:p>
        </p:txBody>
      </p:sp>
      <p:pic>
        <p:nvPicPr>
          <p:cNvPr id="124" name="Picture 10" descr="Simpson's Paradox: Two HR examples with R code. – paulvanderlaken.com"/>
          <p:cNvPicPr/>
          <p:nvPr/>
        </p:nvPicPr>
        <p:blipFill>
          <a:blip r:embed="rId3">
            <a:lum bright="70000" contrast="-70000"/>
          </a:blip>
          <a:stretch/>
        </p:blipFill>
        <p:spPr>
          <a:xfrm>
            <a:off x="7516080" y="1634760"/>
            <a:ext cx="2404440" cy="17348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26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endParaRPr b="0" lang="en-US" sz="2800" spc="-1" strike="noStrike">
              <a:solidFill>
                <a:srgbClr val="ffffff"/>
              </a:solidFill>
              <a:latin typeface="Calibri"/>
            </a:endParaRPr>
          </a:p>
        </p:txBody>
      </p:sp>
      <p:pic>
        <p:nvPicPr>
          <p:cNvPr id="127" name="Picture 2" descr="3D Mapping The Global Population Density - Vivid Maps"/>
          <p:cNvPicPr/>
          <p:nvPr/>
        </p:nvPicPr>
        <p:blipFill>
          <a:blip r:embed="rId1"/>
          <a:srcRect l="1110" t="1770" r="1098" b="1906"/>
          <a:stretch/>
        </p:blipFill>
        <p:spPr>
          <a:xfrm>
            <a:off x="-1440" y="0"/>
            <a:ext cx="12214080" cy="6857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Picture 2" descr="Resultado de imagen de seaborn"/>
          <p:cNvPicPr/>
          <p:nvPr/>
        </p:nvPicPr>
        <p:blipFill>
          <a:blip r:embed="rId1"/>
          <a:stretch/>
        </p:blipFill>
        <p:spPr>
          <a:xfrm>
            <a:off x="1714320" y="810360"/>
            <a:ext cx="3472560" cy="1931760"/>
          </a:xfrm>
          <a:prstGeom prst="rect">
            <a:avLst/>
          </a:prstGeom>
          <a:ln>
            <a:noFill/>
          </a:ln>
        </p:spPr>
      </p:pic>
      <p:pic>
        <p:nvPicPr>
          <p:cNvPr id="129" name="Picture 4" descr="Resultado de imagen de plotly gif"/>
          <p:cNvPicPr/>
          <p:nvPr/>
        </p:nvPicPr>
        <p:blipFill>
          <a:blip r:embed="rId2"/>
          <a:stretch/>
        </p:blipFill>
        <p:spPr>
          <a:xfrm>
            <a:off x="6808680" y="789840"/>
            <a:ext cx="2907720" cy="1972800"/>
          </a:xfrm>
          <a:prstGeom prst="rect">
            <a:avLst/>
          </a:prstGeom>
          <a:ln>
            <a:noFill/>
          </a:ln>
        </p:spPr>
      </p:pic>
      <p:sp>
        <p:nvSpPr>
          <p:cNvPr id="130" name="CustomShape 1"/>
          <p:cNvSpPr/>
          <p:nvPr/>
        </p:nvSpPr>
        <p:spPr>
          <a:xfrm>
            <a:off x="1996560" y="2862000"/>
            <a:ext cx="2907720" cy="486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es-ES" sz="1400" spc="-1" strike="noStrike">
                <a:solidFill>
                  <a:srgbClr val="ffffff"/>
                </a:solidFill>
                <a:latin typeface="Calibri"/>
              </a:rPr>
              <a:t>Visualizaciones con Python</a:t>
            </a:r>
            <a:endParaRPr b="0" lang="en-GB" sz="1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i="1" lang="es-ES" sz="1200" spc="-1" strike="noStrike">
                <a:solidFill>
                  <a:srgbClr val="ffffff"/>
                </a:solidFill>
                <a:latin typeface="Calibri"/>
              </a:rPr>
              <a:t>Matplotlib y Seaborn</a:t>
            </a:r>
            <a:endParaRPr b="0" lang="en-GB" sz="1200" spc="-1" strike="noStrike">
              <a:latin typeface="Arial"/>
            </a:endParaRPr>
          </a:p>
        </p:txBody>
      </p:sp>
      <p:sp>
        <p:nvSpPr>
          <p:cNvPr id="131" name="CustomShape 2"/>
          <p:cNvSpPr/>
          <p:nvPr/>
        </p:nvSpPr>
        <p:spPr>
          <a:xfrm>
            <a:off x="681120" y="5631120"/>
            <a:ext cx="2907720" cy="698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es-ES" sz="1400" spc="-1" strike="noStrike">
                <a:solidFill>
                  <a:srgbClr val="ffffff"/>
                </a:solidFill>
                <a:latin typeface="Calibri"/>
              </a:rPr>
              <a:t>Dashboards sencillos Python</a:t>
            </a:r>
            <a:endParaRPr b="0" lang="en-GB" sz="1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i="1" lang="es-ES" sz="1200" spc="-1" strike="noStrike">
                <a:solidFill>
                  <a:srgbClr val="ffffff"/>
                </a:solidFill>
                <a:latin typeface="Calibri"/>
              </a:rPr>
              <a:t>Streamlit</a:t>
            </a:r>
            <a:endParaRPr b="0" lang="en-GB" sz="1200" spc="-1" strike="noStrike">
              <a:latin typeface="Arial"/>
            </a:endParaRPr>
          </a:p>
        </p:txBody>
      </p:sp>
      <p:pic>
        <p:nvPicPr>
          <p:cNvPr id="132" name="Picture 6" descr="Resultado de imagen de streamlit gif"/>
          <p:cNvPicPr/>
          <p:nvPr/>
        </p:nvPicPr>
        <p:blipFill>
          <a:blip r:embed="rId3"/>
          <a:stretch/>
        </p:blipFill>
        <p:spPr>
          <a:xfrm>
            <a:off x="525960" y="3783240"/>
            <a:ext cx="2940840" cy="1654200"/>
          </a:xfrm>
          <a:prstGeom prst="rect">
            <a:avLst/>
          </a:prstGeom>
          <a:ln>
            <a:noFill/>
          </a:ln>
        </p:spPr>
      </p:pic>
      <p:sp>
        <p:nvSpPr>
          <p:cNvPr id="133" name="CustomShape 3"/>
          <p:cNvSpPr/>
          <p:nvPr/>
        </p:nvSpPr>
        <p:spPr>
          <a:xfrm>
            <a:off x="6808680" y="2905560"/>
            <a:ext cx="2907720" cy="486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es-ES" sz="1400" spc="-1" strike="noStrike">
                <a:solidFill>
                  <a:srgbClr val="ffffff"/>
                </a:solidFill>
                <a:latin typeface="Calibri"/>
              </a:rPr>
              <a:t>Informes en HTML</a:t>
            </a:r>
            <a:endParaRPr b="0" lang="en-GB" sz="1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i="1" lang="es-ES" sz="1200" spc="-1" strike="noStrike">
                <a:solidFill>
                  <a:srgbClr val="ffffff"/>
                </a:solidFill>
                <a:latin typeface="Calibri"/>
              </a:rPr>
              <a:t>Plotly</a:t>
            </a:r>
            <a:endParaRPr b="0" lang="en-GB" sz="1200" spc="-1" strike="noStrike">
              <a:latin typeface="Arial"/>
            </a:endParaRPr>
          </a:p>
        </p:txBody>
      </p:sp>
      <p:pic>
        <p:nvPicPr>
          <p:cNvPr id="134" name="Picture 8" descr="Resultado de imagen de python dash gif"/>
          <p:cNvPicPr/>
          <p:nvPr/>
        </p:nvPicPr>
        <p:blipFill>
          <a:blip r:embed="rId4"/>
          <a:stretch/>
        </p:blipFill>
        <p:spPr>
          <a:xfrm>
            <a:off x="3913560" y="3783240"/>
            <a:ext cx="2937960" cy="1523880"/>
          </a:xfrm>
          <a:prstGeom prst="rect">
            <a:avLst/>
          </a:prstGeom>
          <a:ln>
            <a:noFill/>
          </a:ln>
        </p:spPr>
      </p:pic>
      <p:sp>
        <p:nvSpPr>
          <p:cNvPr id="135" name="CustomShape 4"/>
          <p:cNvSpPr/>
          <p:nvPr/>
        </p:nvSpPr>
        <p:spPr>
          <a:xfrm>
            <a:off x="4026600" y="5566320"/>
            <a:ext cx="2907720" cy="668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es-ES" sz="1400" spc="-1" strike="noStrike">
                <a:solidFill>
                  <a:srgbClr val="ffffff"/>
                </a:solidFill>
                <a:latin typeface="Calibri"/>
              </a:rPr>
              <a:t>Dashboards en Python</a:t>
            </a:r>
            <a:endParaRPr b="0" lang="en-GB" sz="1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i="1" lang="es-ES" sz="1200" spc="-1" strike="noStrike">
                <a:solidFill>
                  <a:srgbClr val="ffffff"/>
                </a:solidFill>
                <a:latin typeface="Calibri"/>
              </a:rPr>
              <a:t>Dash</a:t>
            </a:r>
            <a:endParaRPr b="0" lang="en-GB" sz="1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s-ES" sz="1200" spc="-1" strike="noStrike" u="sng">
                <a:solidFill>
                  <a:srgbClr val="0563c1"/>
                </a:solidFill>
                <a:uFillTx/>
                <a:latin typeface="Calibri"/>
                <a:hlinkClick r:id="rId5"/>
              </a:rPr>
              <a:t>Dash</a:t>
            </a:r>
            <a:r>
              <a:rPr b="0" lang="es-ES" sz="1200" spc="-1" strike="noStrike" u="sng">
                <a:solidFill>
                  <a:srgbClr val="0563c1"/>
                </a:solidFill>
                <a:uFillTx/>
                <a:latin typeface="Calibri"/>
                <a:hlinkClick r:id="rId6"/>
              </a:rPr>
              <a:t> </a:t>
            </a:r>
            <a:r>
              <a:rPr b="0" lang="es-ES" sz="1200" spc="-1" strike="noStrike" u="sng">
                <a:solidFill>
                  <a:srgbClr val="0563c1"/>
                </a:solidFill>
                <a:uFillTx/>
                <a:latin typeface="Calibri"/>
                <a:hlinkClick r:id="rId7"/>
              </a:rPr>
              <a:t>gallery</a:t>
            </a:r>
            <a:endParaRPr b="0" lang="en-GB" sz="1200" spc="-1" strike="noStrike">
              <a:latin typeface="Arial"/>
            </a:endParaRPr>
          </a:p>
        </p:txBody>
      </p:sp>
      <p:pic>
        <p:nvPicPr>
          <p:cNvPr id="136" name="Picture 10" descr="Resultado de imagen de power bi dashboard"/>
          <p:cNvPicPr/>
          <p:nvPr/>
        </p:nvPicPr>
        <p:blipFill>
          <a:blip r:embed="rId8"/>
          <a:stretch/>
        </p:blipFill>
        <p:spPr>
          <a:xfrm>
            <a:off x="8093880" y="3628440"/>
            <a:ext cx="2993040" cy="1706760"/>
          </a:xfrm>
          <a:prstGeom prst="rect">
            <a:avLst/>
          </a:prstGeom>
          <a:ln>
            <a:noFill/>
          </a:ln>
        </p:spPr>
      </p:pic>
      <p:sp>
        <p:nvSpPr>
          <p:cNvPr id="137" name="CustomShape 5"/>
          <p:cNvSpPr/>
          <p:nvPr/>
        </p:nvSpPr>
        <p:spPr>
          <a:xfrm>
            <a:off x="8179200" y="5585040"/>
            <a:ext cx="2907720" cy="698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es-ES" sz="1400" spc="-1" strike="noStrike">
                <a:solidFill>
                  <a:srgbClr val="ffffff"/>
                </a:solidFill>
                <a:latin typeface="Calibri"/>
              </a:rPr>
              <a:t>Dashboard Business Intelligence</a:t>
            </a:r>
            <a:endParaRPr b="0" lang="en-GB" sz="1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i="1" lang="es-ES" sz="1200" spc="-1" strike="noStrike">
                <a:solidFill>
                  <a:srgbClr val="ffffff"/>
                </a:solidFill>
                <a:latin typeface="Calibri"/>
              </a:rPr>
              <a:t>Power BI</a:t>
            </a:r>
            <a:endParaRPr b="0" lang="en-GB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387</TotalTime>
  <Application>LibreOffice/6.4.7.2$Linux_X86_64 LibreOffice_project/40$Build-2</Application>
  <Words>388</Words>
  <Paragraphs>94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2020-10-04T14:11:43Z</dcterms:created>
  <dc:creator>Daniel Ortiz</dc:creator>
  <dc:description/>
  <dc:language>en-GB</dc:language>
  <cp:lastModifiedBy/>
  <dcterms:modified xsi:type="dcterms:W3CDTF">2022-05-16T07:50:08Z</dcterms:modified>
  <cp:revision>24</cp:revision>
  <dc:subject/>
  <dc:title>Presentación de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1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Panorámica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13</vt:i4>
  </property>
</Properties>
</file>